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8" r:id="rId11"/>
    <p:sldId id="269" r:id="rId12"/>
    <p:sldId id="266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F083-6A84-459F-8FF8-CFA6D73594F2}" type="datetimeFigureOut">
              <a:rPr lang="th-TH" smtClean="0"/>
              <a:t>05/09/57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D290-252B-446E-8000-CDF7EA667CD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4636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1428736"/>
            <a:ext cx="719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นวัตกรรม 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(Innovation)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2" name="Picture 2" descr="http://www.torakom.com/images/imageArticle/1243569564_1innovation(2).jpg"/>
          <p:cNvPicPr>
            <a:picLocks noChangeAspect="1" noChangeArrowheads="1"/>
          </p:cNvPicPr>
          <p:nvPr/>
        </p:nvPicPr>
        <p:blipFill>
          <a:blip r:embed="rId3"/>
          <a:srcRect t="23426" r="4348"/>
          <a:stretch>
            <a:fillRect/>
          </a:stretch>
        </p:blipFill>
        <p:spPr bwMode="auto">
          <a:xfrm>
            <a:off x="2786050" y="2643182"/>
            <a:ext cx="3143272" cy="3502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5157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หลักเกณฑ์ในการพิจารณานวัตกรรม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785926"/>
            <a:ext cx="732925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 smtClean="0"/>
              <a:t>เป็นแนวคิดใหม่ ที่เกิดจากสิ่งที่ยังไม่เคยมีมาก่อน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/>
              <a:t>เป็นแนวคิดเดิม วิธีการเดิม สิ่งเดิม </a:t>
            </a:r>
            <a:br>
              <a:rPr lang="th-TH" sz="3600" b="1" dirty="0" smtClean="0"/>
            </a:br>
            <a:r>
              <a:rPr lang="th-TH" sz="3600" b="1" dirty="0" smtClean="0"/>
              <a:t>แล้วนำมาใช้กับสภาพการณ์ใหม่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/>
              <a:t>เป็นแนวคิดเดิม วิธีการเดิม สิ่งเดิม </a:t>
            </a:r>
            <a:br>
              <a:rPr lang="th-TH" sz="3600" b="1" dirty="0" smtClean="0"/>
            </a:br>
            <a:r>
              <a:rPr lang="th-TH" sz="3600" b="1" dirty="0" smtClean="0"/>
              <a:t>แล้วนำมาพัฒนาให้มีประสิทธิภาพมากขึ้น</a:t>
            </a:r>
            <a:br>
              <a:rPr lang="th-TH" sz="3600" b="1" dirty="0" smtClean="0"/>
            </a:br>
            <a:r>
              <a:rPr lang="th-TH" sz="3600" b="1" dirty="0" smtClean="0"/>
              <a:t>แล้วนำมาใช้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3207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ลักษณะของนวัตกรรม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1643050"/>
            <a:ext cx="9036448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4400" b="1" dirty="0"/>
              <a:t>นำเอาวิธีเก่าจากที่อื่นมาทดลอง</a:t>
            </a:r>
            <a:r>
              <a:rPr lang="th-TH" sz="4400" b="1" dirty="0" smtClean="0"/>
              <a:t>ใช้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400" b="1" dirty="0"/>
              <a:t>ดัดแปลง ปรับปรุงของเก่าให้เหมาะกับ</a:t>
            </a:r>
            <a:r>
              <a:rPr lang="th-TH" sz="4400" b="1" dirty="0" smtClean="0"/>
              <a:t>สถานการณ์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400" b="1" dirty="0"/>
              <a:t>ฟื้นฟูสิ่งที่เคยปฏิบัติมาแต่</a:t>
            </a:r>
            <a:r>
              <a:rPr lang="th-TH" sz="4400" b="1" dirty="0" smtClean="0"/>
              <a:t>ก่อน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400" b="1" dirty="0"/>
              <a:t>การคิดสิ่งใหม่ที่ไม่เคยปรากฏมาก่อน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4551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ตัวอย่างของนวัตกรรมการศึกษา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643050"/>
            <a:ext cx="7928774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/>
              <a:t>1.  </a:t>
            </a:r>
            <a:r>
              <a:rPr lang="th-TH" sz="3600" b="1" dirty="0" smtClean="0"/>
              <a:t>ศูนย์</a:t>
            </a:r>
            <a:r>
              <a:rPr lang="th-TH" sz="3600" b="1" dirty="0"/>
              <a:t>การเรียน                                      </a:t>
            </a:r>
          </a:p>
          <a:p>
            <a:r>
              <a:rPr lang="th-TH" sz="3600" b="1" dirty="0"/>
              <a:t>2.  </a:t>
            </a:r>
            <a:r>
              <a:rPr lang="th-TH" sz="3600" b="1" dirty="0" smtClean="0"/>
              <a:t>การ</a:t>
            </a:r>
            <a:r>
              <a:rPr lang="th-TH" sz="3600" b="1" dirty="0"/>
              <a:t>สอนแบบโปรแกรม</a:t>
            </a:r>
          </a:p>
          <a:p>
            <a:r>
              <a:rPr lang="th-TH" sz="3600" b="1" dirty="0"/>
              <a:t>3.  </a:t>
            </a:r>
            <a:r>
              <a:rPr lang="th-TH" sz="3600" b="1" dirty="0" smtClean="0"/>
              <a:t>บทเรียน</a:t>
            </a:r>
            <a:r>
              <a:rPr lang="th-TH" sz="3600" b="1" dirty="0"/>
              <a:t>สำเร็จรูป                                               </a:t>
            </a:r>
          </a:p>
          <a:p>
            <a:r>
              <a:rPr lang="th-TH" sz="3600" b="1" dirty="0"/>
              <a:t>4.  </a:t>
            </a:r>
            <a:r>
              <a:rPr lang="th-TH" sz="3600" b="1" dirty="0" smtClean="0"/>
              <a:t>ชุด</a:t>
            </a:r>
            <a:r>
              <a:rPr lang="th-TH" sz="3600" b="1" dirty="0"/>
              <a:t>การเรียนการสอน</a:t>
            </a:r>
          </a:p>
          <a:p>
            <a:r>
              <a:rPr lang="th-TH" sz="3600" b="1" dirty="0"/>
              <a:t>5.  </a:t>
            </a:r>
            <a:r>
              <a:rPr lang="th-TH" sz="3600" b="1" dirty="0" smtClean="0"/>
              <a:t>การ</a:t>
            </a:r>
            <a:r>
              <a:rPr lang="th-TH" sz="3600" b="1" dirty="0"/>
              <a:t>เรียนการสอนระบบเปิด                             </a:t>
            </a:r>
          </a:p>
          <a:p>
            <a:r>
              <a:rPr lang="th-TH" sz="3600" b="1" dirty="0"/>
              <a:t>6.  </a:t>
            </a:r>
            <a:r>
              <a:rPr lang="th-TH" sz="3600" b="1" dirty="0" smtClean="0"/>
              <a:t>การ</a:t>
            </a:r>
            <a:r>
              <a:rPr lang="th-TH" sz="3600" b="1" dirty="0"/>
              <a:t>สอนเป็น</a:t>
            </a:r>
            <a:r>
              <a:rPr lang="th-TH" sz="3600" b="1" dirty="0" smtClean="0"/>
              <a:t>คณะ</a:t>
            </a:r>
            <a:endParaRPr lang="th-TH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4551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ตัวอย่างของนวัตกรรมการศึกษา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643050"/>
            <a:ext cx="757931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7</a:t>
            </a:r>
            <a:r>
              <a:rPr lang="th-TH" sz="3600" b="1" dirty="0"/>
              <a:t>.   </a:t>
            </a:r>
            <a:r>
              <a:rPr lang="th-TH" sz="3600" b="1" dirty="0" smtClean="0"/>
              <a:t>การ</a:t>
            </a:r>
            <a:r>
              <a:rPr lang="th-TH" sz="3600" b="1" dirty="0"/>
              <a:t>จัดโรงเรียนไม่แบ่งชั้น                               </a:t>
            </a:r>
          </a:p>
          <a:p>
            <a:r>
              <a:rPr lang="th-TH" sz="3600" b="1" dirty="0"/>
              <a:t>8.   </a:t>
            </a:r>
            <a:r>
              <a:rPr lang="th-TH" sz="3600" b="1" dirty="0" smtClean="0"/>
              <a:t>การ</a:t>
            </a:r>
            <a:r>
              <a:rPr lang="th-TH" sz="3600" b="1" dirty="0"/>
              <a:t>จัดโรงเรียนในโรงเรียน</a:t>
            </a:r>
          </a:p>
          <a:p>
            <a:r>
              <a:rPr lang="th-TH" sz="3600" b="1" dirty="0"/>
              <a:t>9.    </a:t>
            </a:r>
            <a:r>
              <a:rPr lang="th-TH" sz="3600" b="1" dirty="0" smtClean="0"/>
              <a:t>การ</a:t>
            </a:r>
            <a:r>
              <a:rPr lang="th-TH" sz="3600" b="1" dirty="0"/>
              <a:t>เรียนการสอนทางไกล                </a:t>
            </a:r>
          </a:p>
          <a:p>
            <a:r>
              <a:rPr lang="th-TH" sz="3600" b="1" dirty="0"/>
              <a:t>10.  </a:t>
            </a:r>
            <a:r>
              <a:rPr lang="th-TH" sz="3600" b="1" dirty="0" smtClean="0"/>
              <a:t>เรียน</a:t>
            </a:r>
            <a:r>
              <a:rPr lang="th-TH" sz="3600" b="1" dirty="0"/>
              <a:t>ปนเล่น</a:t>
            </a:r>
          </a:p>
          <a:p>
            <a:r>
              <a:rPr lang="th-TH" sz="3600" b="1" dirty="0"/>
              <a:t>11.   </a:t>
            </a:r>
            <a:r>
              <a:rPr lang="th-TH" sz="3600" b="1" dirty="0" smtClean="0"/>
              <a:t>คอมพิวเตอร์</a:t>
            </a:r>
            <a:r>
              <a:rPr lang="th-TH" sz="3600" b="1" dirty="0"/>
              <a:t>ช่วยสอน ( </a:t>
            </a:r>
            <a:r>
              <a:rPr lang="en-US" sz="3600" b="1" dirty="0"/>
              <a:t>CAI )                        </a:t>
            </a:r>
          </a:p>
          <a:p>
            <a:r>
              <a:rPr lang="th-TH" sz="3600" b="1" dirty="0" smtClean="0"/>
              <a:t>1</a:t>
            </a:r>
            <a:r>
              <a:rPr lang="en-US" sz="3600" b="1" dirty="0" smtClean="0"/>
              <a:t>2</a:t>
            </a:r>
            <a:r>
              <a:rPr lang="en-US" sz="3600" b="1" dirty="0" smtClean="0"/>
              <a:t>. </a:t>
            </a:r>
            <a:r>
              <a:rPr lang="th-TH" sz="3600" b="1" dirty="0" smtClean="0"/>
              <a:t> การ</a:t>
            </a:r>
            <a:r>
              <a:rPr lang="th-TH" sz="3600" b="1" dirty="0"/>
              <a:t>นำคอมพิวเตอร์มาใช้ในการเรียนการสอน</a:t>
            </a:r>
          </a:p>
          <a:p>
            <a:r>
              <a:rPr lang="th-TH" sz="3600" b="1" dirty="0"/>
              <a:t>13.   </a:t>
            </a:r>
            <a:r>
              <a:rPr lang="th-TH" sz="3600" b="1" dirty="0" smtClean="0"/>
              <a:t>แบบฝึกหัด</a:t>
            </a:r>
            <a:r>
              <a:rPr lang="th-TH" sz="3600" b="1" dirty="0"/>
              <a:t>ปฏิบัติเฉพาะกิจ</a:t>
            </a:r>
          </a:p>
          <a:p>
            <a:endParaRPr lang="th-TH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edtechdigest.files.wordpress.com/2012/09/innovation-in-education-social-think-tank-by-kelvy-bir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84432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2380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โจทย์ท้ายชั่วโมง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7665881" cy="37856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ให้นักศึกษา </a:t>
            </a:r>
          </a:p>
          <a:p>
            <a:r>
              <a:rPr lang="th-TH" sz="4000" b="1" dirty="0" smtClean="0"/>
              <a:t>ทำการศึกษาค้นคว้า </a:t>
            </a:r>
            <a:br>
              <a:rPr lang="th-TH" sz="4000" b="1" dirty="0" smtClean="0"/>
            </a:br>
            <a:r>
              <a:rPr lang="th-TH" sz="4000" b="1" dirty="0" smtClean="0"/>
              <a:t>ความหมาย วิธีการ และ ตัวอย่าง </a:t>
            </a:r>
          </a:p>
          <a:p>
            <a:r>
              <a:rPr lang="th-TH" sz="4000" b="1" dirty="0" smtClean="0"/>
              <a:t>เกี่ยวกับ นวัตกรรมการศึกษา </a:t>
            </a:r>
          </a:p>
          <a:p>
            <a:r>
              <a:rPr lang="th-TH" sz="4000" b="1" dirty="0" smtClean="0"/>
              <a:t>พร้อมยกตัวอย่าง </a:t>
            </a:r>
          </a:p>
          <a:p>
            <a:r>
              <a:rPr lang="th-TH" sz="4000" b="1" dirty="0" smtClean="0"/>
              <a:t>โดยตัวอย่างนั้นจะต้องมีรายละเอียดที่ครบทุกด้าน</a:t>
            </a:r>
            <a:endParaRPr lang="th-T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715016"/>
            <a:ext cx="522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ส่งเป็นกระดาษเย็บมุมในสัปดาห์หน้า</a:t>
            </a:r>
            <a:endParaRPr lang="th-TH" sz="3600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795482"/>
            <a:ext cx="8229600" cy="1924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“</a:t>
            </a:r>
            <a:r>
              <a:rPr kumimoji="0" lang="th-TH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นวัตกรรม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”  </a:t>
            </a:r>
            <a:endParaRPr kumimoji="0" lang="th-TH" sz="54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หมายถึง ทำสิ่งใหม่ขึ้นมา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4148158"/>
            <a:ext cx="8229600" cy="1924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“</a:t>
            </a:r>
            <a:r>
              <a:rPr kumimoji="0" lang="th-TH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นวัตกรรม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”  (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สำนักงานนวัตกรรมแห่งชาติ)</a:t>
            </a:r>
          </a:p>
          <a:p>
            <a:pPr lvl="0">
              <a:spcBef>
                <a:spcPct val="20000"/>
              </a:spcBef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หมายถึง </a:t>
            </a:r>
            <a:r>
              <a:rPr lang="th-TH" sz="4000" b="1" dirty="0" smtClean="0"/>
              <a:t>สิ่ง</a:t>
            </a:r>
            <a:r>
              <a:rPr lang="th-TH" sz="4000" b="1" dirty="0"/>
              <a:t>ใหม่ที่เกิดจากการใช้ความรู้และความคิดสร้างสรรค์ที่มีประโยชน์ต่อเศรษฐกิจและสังคม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714356"/>
            <a:ext cx="2093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ความหมาย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1924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“</a:t>
            </a:r>
            <a:r>
              <a:rPr kumimoji="0" lang="th-TH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นวัตกรรม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”  (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โทมัส</a:t>
            </a:r>
            <a:r>
              <a:rPr kumimoji="0" lang="th-TH" sz="5400" b="1" i="0" u="none" strike="noStrike" kern="1200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ฮิว</a:t>
            </a:r>
            <a:r>
              <a:rPr lang="th-TH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ต์)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54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lvl="0">
              <a:spcBef>
                <a:spcPct val="20000"/>
              </a:spcBef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</a:rPr>
              <a:t>หมายถึง </a:t>
            </a:r>
            <a:r>
              <a:rPr lang="th-TH" sz="4000" b="1" dirty="0"/>
              <a:t>เป็นการนำเอาวิธีการใหม่ มาปฏิบัติหลังจากที่ได้ผ่านการทดลองและได้รับการพัฒนามาเป็นลำแล้ว และมีความแตกต่างจากการปฏิบัติเดิมที่เคยปฏิบัติมา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3571876"/>
            <a:ext cx="8229600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kumimoji="0" lang="en-US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“</a:t>
            </a:r>
            <a:r>
              <a:rPr kumimoji="0" lang="th-TH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นวัตกรรม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”  (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สมนึก เอื้อจิระพงษ์พันธ์)</a:t>
            </a:r>
          </a:p>
          <a:p>
            <a:pPr lvl="0">
              <a:spcBef>
                <a:spcPct val="20000"/>
              </a:spcBef>
            </a:pPr>
            <a:r>
              <a:rPr lang="th-TH" sz="4000" b="1" dirty="0"/>
              <a:t>สิ่งใหม่ที่เกิดขึ้นจากการใช้ความรู้ ทักษะประสบการณ์ และความคิดสร้างสรรค์ ในการพัฒนาขึ้น ซึ่งอาจจะมีลักกษณะเป็นผลิตภัณฑ์ใหม่ บริการใหม่ หรือกระบวนการใหม่ ที่ก่อให้เกิดประโยชน์ในเชิงเศรษฐกิจและสังคม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3209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“</a:t>
            </a:r>
            <a:r>
              <a:rPr kumimoji="0" lang="th-TH" sz="54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นวัตกรรม</a:t>
            </a:r>
            <a:r>
              <a:rPr kumimoji="0" lang="en-US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”   </a:t>
            </a:r>
            <a:endParaRPr kumimoji="0" lang="th-TH" sz="54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lvl="0">
              <a:spcBef>
                <a:spcPct val="20000"/>
              </a:spcBef>
            </a:pPr>
            <a:r>
              <a:rPr lang="th-TH" sz="3600" b="1" dirty="0" smtClean="0"/>
              <a:t>หมายถึง สิ่งที่</a:t>
            </a:r>
            <a:r>
              <a:rPr lang="th-TH" sz="3600" b="1" dirty="0"/>
              <a:t>เกิดจากการใช้ความรู้ในศาสตร์สาขาต่างๆอย่างบูรณาการ เพื่อประดิษฐ์สร้างสรรค์สิ่งใหม่ให้เกิดขึ้นเพื่อประโยชน์ทางสังคมและเศรษฐกิจ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9" name="Picture 2" descr="http://www.torakom.com/images/imageArticle/1243569564_1innovation(2).jpg"/>
          <p:cNvPicPr>
            <a:picLocks noChangeAspect="1" noChangeArrowheads="1"/>
          </p:cNvPicPr>
          <p:nvPr/>
        </p:nvPicPr>
        <p:blipFill>
          <a:blip r:embed="rId3"/>
          <a:srcRect t="23426" r="4348"/>
          <a:stretch>
            <a:fillRect/>
          </a:stretch>
        </p:blipFill>
        <p:spPr bwMode="auto">
          <a:xfrm>
            <a:off x="6000760" y="3500438"/>
            <a:ext cx="2502207" cy="27883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1000108"/>
            <a:ext cx="3882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องค์ประกอบของนวัตกรรม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766" y="2143116"/>
            <a:ext cx="454874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 smtClean="0"/>
              <a:t>1. </a:t>
            </a:r>
            <a:r>
              <a:rPr lang="th-TH" sz="4000" b="1" dirty="0" smtClean="0"/>
              <a:t>ความใหม่ </a:t>
            </a:r>
            <a:r>
              <a:rPr lang="en-US" sz="4000" b="1" dirty="0" smtClean="0"/>
              <a:t>(Newness)</a:t>
            </a:r>
            <a:endParaRPr lang="th-T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2766" y="3214686"/>
            <a:ext cx="886839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/>
              <a:t>2</a:t>
            </a:r>
            <a:r>
              <a:rPr lang="en-US" sz="4000" b="1" dirty="0" smtClean="0"/>
              <a:t>. </a:t>
            </a:r>
            <a:r>
              <a:rPr lang="th-TH" sz="4000" b="1" dirty="0" smtClean="0"/>
              <a:t>ประโยชน์ในเชิงเศรษฐกิจ </a:t>
            </a:r>
            <a:r>
              <a:rPr lang="en-US" sz="4000" b="1" dirty="0" smtClean="0"/>
              <a:t>(Economic Benefits)</a:t>
            </a:r>
            <a:endParaRPr lang="th-T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2766" y="4357694"/>
            <a:ext cx="7463775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 smtClean="0"/>
              <a:t>3. </a:t>
            </a:r>
            <a:r>
              <a:rPr lang="th-TH" sz="4000" b="1" dirty="0"/>
              <a:t>การใช้ความรู้และความคิด</a:t>
            </a:r>
            <a:r>
              <a:rPr lang="th-TH" sz="4000" b="1" dirty="0" smtClean="0"/>
              <a:t>สร้างสรรค์</a:t>
            </a:r>
            <a:br>
              <a:rPr lang="th-TH" sz="4000" b="1" dirty="0" smtClean="0"/>
            </a:br>
            <a:r>
              <a:rPr lang="th-TH" sz="4000" b="1" dirty="0" smtClean="0"/>
              <a:t>(</a:t>
            </a:r>
            <a:r>
              <a:rPr lang="en-US" sz="4000" b="1" dirty="0"/>
              <a:t>Knowledge and Creativity Idea)</a:t>
            </a:r>
            <a:endParaRPr lang="th-TH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850" y="1643063"/>
            <a:ext cx="8640763" cy="4259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ระยะที่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มีการ</a:t>
            </a: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ประดิษฐ์คิดค้น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(Innovation)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หรือเป็นการปรุงแต่งของเก่าให้เหมาะสมกับกาลสมัย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ระยะที่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พัฒนาการ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(Development)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มีการ</a:t>
            </a: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ทดลอง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ในแหล่งทดลองจัดทำอยู่ในลักษณะของโครงการทดลองปฏิบัติก่อน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(Pilot Project)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ระยะที่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การ</a:t>
            </a: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นำเอาไปปฏิบัติ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ในสถานการณ์ทั่วไป ซึ่งจัดว่าเป็นนวัตกรรมขั้นสมบูรณ์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714356"/>
            <a:ext cx="3403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ระยะของนวัตกรรม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785794"/>
            <a:ext cx="3807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กระบวนการของนวัตกรรม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785926"/>
            <a:ext cx="453277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 smtClean="0"/>
              <a:t>1. </a:t>
            </a:r>
            <a:r>
              <a:rPr lang="th-TH" sz="4000" b="1" dirty="0"/>
              <a:t>การค้นหา(</a:t>
            </a:r>
            <a:r>
              <a:rPr lang="en-US" sz="4000" b="1" dirty="0"/>
              <a:t>Searching)</a:t>
            </a:r>
            <a:endParaRPr lang="th-T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2643182"/>
            <a:ext cx="48942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/>
              <a:t>2</a:t>
            </a:r>
            <a:r>
              <a:rPr lang="en-US" sz="4000" b="1" dirty="0" smtClean="0"/>
              <a:t>. </a:t>
            </a:r>
            <a:r>
              <a:rPr lang="th-TH" sz="4000" b="1" dirty="0" smtClean="0"/>
              <a:t>การ</a:t>
            </a:r>
            <a:r>
              <a:rPr lang="th-TH" sz="4000" b="1" dirty="0"/>
              <a:t>เลือกสรร(</a:t>
            </a:r>
            <a:r>
              <a:rPr lang="en-US" sz="4000" b="1" dirty="0"/>
              <a:t>Selecting)</a:t>
            </a:r>
            <a:endParaRPr lang="th-T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3571876"/>
            <a:ext cx="63611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 smtClean="0"/>
              <a:t>3. </a:t>
            </a:r>
            <a:r>
              <a:rPr lang="th-TH" sz="4000" b="1" dirty="0"/>
              <a:t>การนำไปปฏิบัติ(</a:t>
            </a:r>
            <a:r>
              <a:rPr lang="en-US" sz="4000" b="1" dirty="0"/>
              <a:t>Implementing)</a:t>
            </a:r>
            <a:endParaRPr lang="th-T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4429132"/>
            <a:ext cx="43604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indent="-514350"/>
            <a:r>
              <a:rPr lang="en-US" sz="4000" b="1" dirty="0"/>
              <a:t>4</a:t>
            </a:r>
            <a:r>
              <a:rPr lang="en-US" sz="4000" b="1" dirty="0" smtClean="0"/>
              <a:t>. </a:t>
            </a:r>
            <a:r>
              <a:rPr lang="th-TH" sz="4000" b="1" dirty="0"/>
              <a:t>การเรียนรู้(</a:t>
            </a:r>
            <a:r>
              <a:rPr lang="en-US" sz="4000" b="1" dirty="0"/>
              <a:t>Learning)</a:t>
            </a:r>
            <a:endParaRPr lang="th-TH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7298"/>
            <a:ext cx="89918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นวัตกรรมทางการศึกษา</a:t>
            </a:r>
          </a:p>
          <a:p>
            <a:pPr algn="ctr"/>
            <a:r>
              <a:rPr lang="th-TH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(Educational Innovation)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1.bp.blogspot.com/_CQK_m4xh6fU/TEqGejSyBDI/AAAAAAAAABE/lvTi0nB6VkE/s320/cov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876"/>
            <a:ext cx="2857500" cy="2752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ata\Job\pcbc\logo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42852"/>
            <a:ext cx="643892" cy="94771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85720" y="714356"/>
            <a:ext cx="792961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04" y="58143"/>
            <a:ext cx="5246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GE103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ระบบสารสนเทศเพื่อการค้นคว้า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8190063" cy="37856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/>
              <a:t>หมายถึง การนำแนวคิดใหม่ วิธีการใหม่ </a:t>
            </a:r>
            <a:endParaRPr lang="th-TH" sz="4000" b="1" dirty="0" smtClean="0"/>
          </a:p>
          <a:p>
            <a:r>
              <a:rPr lang="th-TH" sz="4000" b="1" dirty="0" smtClean="0"/>
              <a:t>หรือ</a:t>
            </a:r>
            <a:r>
              <a:rPr lang="th-TH" sz="4000" b="1" dirty="0"/>
              <a:t>สิ่งใหม่มาใช้ หรือการพัฒนา ปรับปรุง </a:t>
            </a:r>
            <a:endParaRPr lang="th-TH" sz="4000" b="1" dirty="0" smtClean="0"/>
          </a:p>
          <a:p>
            <a:r>
              <a:rPr lang="th-TH" sz="4000" b="1" dirty="0" smtClean="0"/>
              <a:t>เปลี่ยนแปลง </a:t>
            </a:r>
            <a:r>
              <a:rPr lang="th-TH" sz="4000" b="1" dirty="0"/>
              <a:t>หรือเพิ่มเติม แนวคิดเดิม </a:t>
            </a:r>
            <a:endParaRPr lang="th-TH" sz="4000" b="1" dirty="0" smtClean="0"/>
          </a:p>
          <a:p>
            <a:r>
              <a:rPr lang="th-TH" sz="4000" b="1" dirty="0" smtClean="0"/>
              <a:t>วิธีการ</a:t>
            </a:r>
            <a:r>
              <a:rPr lang="th-TH" sz="4000" b="1" dirty="0"/>
              <a:t>เดิมหรือสิ่งเดิมที่ช่วยให้เกิดกระบวนการ</a:t>
            </a:r>
            <a:r>
              <a:rPr lang="th-TH" sz="4000" b="1" dirty="0" smtClean="0"/>
              <a:t>เรียนรู้</a:t>
            </a:r>
          </a:p>
          <a:p>
            <a:r>
              <a:rPr lang="th-TH" sz="4000" b="1" dirty="0" smtClean="0"/>
              <a:t>เพื่อ</a:t>
            </a:r>
            <a:r>
              <a:rPr lang="th-TH" sz="4000" b="1" dirty="0"/>
              <a:t>ความเจริญงอกงามของบุคคล  </a:t>
            </a:r>
            <a:endParaRPr lang="th-TH" sz="4000" b="1" dirty="0" smtClean="0"/>
          </a:p>
          <a:p>
            <a:r>
              <a:rPr lang="th-TH" sz="4000" b="1" dirty="0" smtClean="0"/>
              <a:t>และ</a:t>
            </a:r>
            <a:r>
              <a:rPr lang="th-TH" sz="4000" b="1" dirty="0"/>
              <a:t>สังคมอย่างต่อเนื่องตลอดชีวิต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785794"/>
            <a:ext cx="1745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ความหมาย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470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Chan-ITDSG</dc:creator>
  <cp:lastModifiedBy>Chan-ITDSG</cp:lastModifiedBy>
  <cp:revision>18</cp:revision>
  <dcterms:created xsi:type="dcterms:W3CDTF">2014-09-05T06:34:01Z</dcterms:created>
  <dcterms:modified xsi:type="dcterms:W3CDTF">2014-09-05T07:43:24Z</dcterms:modified>
</cp:coreProperties>
</file>